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rlow SemiCondensed" panose="020B0604020202020204" charset="0"/>
      <p:regular r:id="rId9"/>
    </p:embeddedFont>
    <p:embeddedFont>
      <p:font typeface="Barlow SemiCondensed Bold" panose="020B0604020202020204" charset="0"/>
      <p:regular r:id="rId10"/>
    </p:embeddedFont>
    <p:embeddedFont>
      <p:font typeface="Barlow SemiCondensed Semi-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ffcampushousing.msu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partanexperiences.msu.edu/housing/housing-fai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https://parents.msu.edu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studentlegalservices.com/index.html" TargetMode="External"/><Relationship Id="rId4" Type="http://schemas.openxmlformats.org/officeDocument/2006/relationships/image" Target="../media/image3.svg"/><Relationship Id="rId9" Type="http://schemas.openxmlformats.org/officeDocument/2006/relationships/hyperlink" Target="http://www.collegelifeel.msu.edu/spartan-off-campus-living-guid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19052" y="8951505"/>
            <a:ext cx="2393236" cy="1087941"/>
          </a:xfrm>
          <a:custGeom>
            <a:avLst/>
            <a:gdLst/>
            <a:ahLst/>
            <a:cxnLst/>
            <a:rect l="l" t="t" r="r" b="b"/>
            <a:pathLst>
              <a:path w="2393236" h="1087941">
                <a:moveTo>
                  <a:pt x="0" y="0"/>
                </a:moveTo>
                <a:lnTo>
                  <a:pt x="2393235" y="0"/>
                </a:lnTo>
                <a:lnTo>
                  <a:pt x="2393235" y="1087941"/>
                </a:lnTo>
                <a:lnTo>
                  <a:pt x="0" y="108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13291" y="9051607"/>
            <a:ext cx="3759822" cy="887736"/>
          </a:xfrm>
          <a:custGeom>
            <a:avLst/>
            <a:gdLst/>
            <a:ahLst/>
            <a:cxnLst/>
            <a:rect l="l" t="t" r="r" b="b"/>
            <a:pathLst>
              <a:path w="3759822" h="887736">
                <a:moveTo>
                  <a:pt x="0" y="0"/>
                </a:moveTo>
                <a:lnTo>
                  <a:pt x="3759822" y="0"/>
                </a:lnTo>
                <a:lnTo>
                  <a:pt x="3759822" y="887736"/>
                </a:lnTo>
                <a:lnTo>
                  <a:pt x="0" y="8877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178250" y="8850924"/>
            <a:ext cx="1289103" cy="1289103"/>
          </a:xfrm>
          <a:custGeom>
            <a:avLst/>
            <a:gdLst/>
            <a:ahLst/>
            <a:cxnLst/>
            <a:rect l="l" t="t" r="r" b="b"/>
            <a:pathLst>
              <a:path w="1289103" h="1289103">
                <a:moveTo>
                  <a:pt x="0" y="0"/>
                </a:moveTo>
                <a:lnTo>
                  <a:pt x="1289103" y="0"/>
                </a:lnTo>
                <a:lnTo>
                  <a:pt x="1289103" y="1289103"/>
                </a:lnTo>
                <a:lnTo>
                  <a:pt x="0" y="12891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144308" y="8892907"/>
            <a:ext cx="1490892" cy="1205138"/>
          </a:xfrm>
          <a:custGeom>
            <a:avLst/>
            <a:gdLst/>
            <a:ahLst/>
            <a:cxnLst/>
            <a:rect l="l" t="t" r="r" b="b"/>
            <a:pathLst>
              <a:path w="1490892" h="1205138">
                <a:moveTo>
                  <a:pt x="0" y="0"/>
                </a:moveTo>
                <a:lnTo>
                  <a:pt x="1490892" y="0"/>
                </a:lnTo>
                <a:lnTo>
                  <a:pt x="1490892" y="1205137"/>
                </a:lnTo>
                <a:lnTo>
                  <a:pt x="0" y="12051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99628" y="8892907"/>
            <a:ext cx="1301631" cy="1205138"/>
          </a:xfrm>
          <a:custGeom>
            <a:avLst/>
            <a:gdLst/>
            <a:ahLst/>
            <a:cxnLst/>
            <a:rect l="l" t="t" r="r" b="b"/>
            <a:pathLst>
              <a:path w="1301631" h="1205138">
                <a:moveTo>
                  <a:pt x="0" y="0"/>
                </a:moveTo>
                <a:lnTo>
                  <a:pt x="1301630" y="0"/>
                </a:lnTo>
                <a:lnTo>
                  <a:pt x="1301630" y="1205137"/>
                </a:lnTo>
                <a:lnTo>
                  <a:pt x="0" y="1205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396417" y="3216674"/>
            <a:ext cx="14068226" cy="130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Semi-Bold"/>
              </a:rPr>
              <a:t>OFF-CAMPUS HOUSING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6417" y="4368256"/>
            <a:ext cx="9797183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Barlow SemiCondensed Semi-Bold"/>
              </a:rPr>
              <a:t>Q &amp; A WEBINAR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6417" y="5947410"/>
            <a:ext cx="16128963" cy="247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7BBD00"/>
                </a:solidFill>
                <a:latin typeface="Barlow SemiCondensed Semi-Bold"/>
              </a:rPr>
              <a:t>SPEAKERS: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LAURIN GIERMAN, MSU SPARTAN FAMILY CONNECTIONS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DAVID MEYERS, ASMSU STUDENT LEGAL SERVICES</a:t>
            </a:r>
          </a:p>
          <a:p>
            <a:pPr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SUCHITRA WEBSTER, MSU COMMUNITY &amp; STUDENT RELATIONS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26528" y="472096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9628" y="472096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19052" y="8951505"/>
            <a:ext cx="2393236" cy="1087941"/>
          </a:xfrm>
          <a:custGeom>
            <a:avLst/>
            <a:gdLst/>
            <a:ahLst/>
            <a:cxnLst/>
            <a:rect l="l" t="t" r="r" b="b"/>
            <a:pathLst>
              <a:path w="2393236" h="1087941">
                <a:moveTo>
                  <a:pt x="0" y="0"/>
                </a:moveTo>
                <a:lnTo>
                  <a:pt x="2393235" y="0"/>
                </a:lnTo>
                <a:lnTo>
                  <a:pt x="2393235" y="1087941"/>
                </a:lnTo>
                <a:lnTo>
                  <a:pt x="0" y="108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013291" y="9051607"/>
            <a:ext cx="3759822" cy="887736"/>
          </a:xfrm>
          <a:custGeom>
            <a:avLst/>
            <a:gdLst/>
            <a:ahLst/>
            <a:cxnLst/>
            <a:rect l="l" t="t" r="r" b="b"/>
            <a:pathLst>
              <a:path w="3759822" h="887736">
                <a:moveTo>
                  <a:pt x="0" y="0"/>
                </a:moveTo>
                <a:lnTo>
                  <a:pt x="3759822" y="0"/>
                </a:lnTo>
                <a:lnTo>
                  <a:pt x="3759822" y="887736"/>
                </a:lnTo>
                <a:lnTo>
                  <a:pt x="0" y="8877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178250" y="8850924"/>
            <a:ext cx="1289103" cy="1289103"/>
          </a:xfrm>
          <a:custGeom>
            <a:avLst/>
            <a:gdLst/>
            <a:ahLst/>
            <a:cxnLst/>
            <a:rect l="l" t="t" r="r" b="b"/>
            <a:pathLst>
              <a:path w="1289103" h="1289103">
                <a:moveTo>
                  <a:pt x="0" y="0"/>
                </a:moveTo>
                <a:lnTo>
                  <a:pt x="1289103" y="0"/>
                </a:lnTo>
                <a:lnTo>
                  <a:pt x="1289103" y="1289103"/>
                </a:lnTo>
                <a:lnTo>
                  <a:pt x="0" y="12891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144308" y="8892907"/>
            <a:ext cx="1490892" cy="1205138"/>
          </a:xfrm>
          <a:custGeom>
            <a:avLst/>
            <a:gdLst/>
            <a:ahLst/>
            <a:cxnLst/>
            <a:rect l="l" t="t" r="r" b="b"/>
            <a:pathLst>
              <a:path w="1490892" h="1205138">
                <a:moveTo>
                  <a:pt x="0" y="0"/>
                </a:moveTo>
                <a:lnTo>
                  <a:pt x="1490892" y="0"/>
                </a:lnTo>
                <a:lnTo>
                  <a:pt x="1490892" y="1205137"/>
                </a:lnTo>
                <a:lnTo>
                  <a:pt x="0" y="12051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99628" y="8892907"/>
            <a:ext cx="1301631" cy="1205138"/>
          </a:xfrm>
          <a:custGeom>
            <a:avLst/>
            <a:gdLst/>
            <a:ahLst/>
            <a:cxnLst/>
            <a:rect l="l" t="t" r="r" b="b"/>
            <a:pathLst>
              <a:path w="1301631" h="1205138">
                <a:moveTo>
                  <a:pt x="0" y="0"/>
                </a:moveTo>
                <a:lnTo>
                  <a:pt x="1301630" y="0"/>
                </a:lnTo>
                <a:lnTo>
                  <a:pt x="1301630" y="1205137"/>
                </a:lnTo>
                <a:lnTo>
                  <a:pt x="0" y="1205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299628" y="1427801"/>
            <a:ext cx="14068226" cy="130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INTRODUCTION: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9628" y="2574890"/>
            <a:ext cx="16128963" cy="609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0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LAURIN GIERMAN, MSU SPARTAN FAMILY CONNECTIONS</a:t>
            </a:r>
          </a:p>
          <a:p>
            <a:pPr marL="1036320" lvl="1" indent="-518160">
              <a:lnSpc>
                <a:spcPts val="60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DAVID MEYERS, ASMSU STUDENT LEGAL SERVICES</a:t>
            </a:r>
          </a:p>
          <a:p>
            <a:pPr marL="1036320" lvl="1" indent="-518160">
              <a:lnSpc>
                <a:spcPts val="60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SUCHITRA WEBSTER, MSU COMMUNITY &amp; STUDENT RELATIONS</a:t>
            </a:r>
          </a:p>
          <a:p>
            <a:pPr>
              <a:lnSpc>
                <a:spcPts val="6000"/>
              </a:lnSpc>
            </a:pPr>
            <a:endParaRPr lang="en-US" sz="4800">
              <a:solidFill>
                <a:srgbClr val="FFFFFF"/>
              </a:solidFill>
              <a:latin typeface="Barlow SemiCondensed"/>
            </a:endParaRPr>
          </a:p>
          <a:p>
            <a:pPr>
              <a:lnSpc>
                <a:spcPts val="6000"/>
              </a:lnSpc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IMPORTANT NOTE: FOR THIS WEBINAR, DAVID MEYERS CAN PROVIDE INFORMATION ON GENERAL QUESTIONS, </a:t>
            </a:r>
            <a:r>
              <a:rPr lang="en-US" sz="4800" u="sng">
                <a:solidFill>
                  <a:srgbClr val="FFFFFF"/>
                </a:solidFill>
                <a:latin typeface="Barlow SemiCondensed"/>
              </a:rPr>
              <a:t>NOT</a:t>
            </a:r>
            <a:r>
              <a:rPr lang="en-US" sz="4800">
                <a:solidFill>
                  <a:srgbClr val="FFFFFF"/>
                </a:solidFill>
                <a:latin typeface="Barlow SemiCondensed"/>
              </a:rPr>
              <a:t> CASE SPECIFIC QUESTIONS. THESE RESPONSES ARE NOT INTENDED TO PROVIDE INDIVIDUAL LEGAL ADVICE.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6417" y="5316354"/>
            <a:ext cx="2314082" cy="2314082"/>
          </a:xfrm>
          <a:custGeom>
            <a:avLst/>
            <a:gdLst/>
            <a:ahLst/>
            <a:cxnLst/>
            <a:rect l="l" t="t" r="r" b="b"/>
            <a:pathLst>
              <a:path w="2314082" h="2314082">
                <a:moveTo>
                  <a:pt x="0" y="0"/>
                </a:moveTo>
                <a:lnTo>
                  <a:pt x="2314082" y="0"/>
                </a:lnTo>
                <a:lnTo>
                  <a:pt x="2314082" y="2314082"/>
                </a:lnTo>
                <a:lnTo>
                  <a:pt x="0" y="2314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356" b="-23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604486" y="5316354"/>
            <a:ext cx="1911184" cy="2314082"/>
          </a:xfrm>
          <a:custGeom>
            <a:avLst/>
            <a:gdLst/>
            <a:ahLst/>
            <a:cxnLst/>
            <a:rect l="l" t="t" r="r" b="b"/>
            <a:pathLst>
              <a:path w="1911184" h="2314082">
                <a:moveTo>
                  <a:pt x="0" y="0"/>
                </a:moveTo>
                <a:lnTo>
                  <a:pt x="1911183" y="0"/>
                </a:lnTo>
                <a:lnTo>
                  <a:pt x="1911183" y="2314082"/>
                </a:lnTo>
                <a:lnTo>
                  <a:pt x="0" y="2314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732975" y="5316354"/>
            <a:ext cx="3048465" cy="2499741"/>
          </a:xfrm>
          <a:custGeom>
            <a:avLst/>
            <a:gdLst/>
            <a:ahLst/>
            <a:cxnLst/>
            <a:rect l="l" t="t" r="r" b="b"/>
            <a:pathLst>
              <a:path w="3048465" h="2499741">
                <a:moveTo>
                  <a:pt x="0" y="0"/>
                </a:moveTo>
                <a:lnTo>
                  <a:pt x="3048464" y="0"/>
                </a:lnTo>
                <a:lnTo>
                  <a:pt x="3048464" y="2499741"/>
                </a:lnTo>
                <a:lnTo>
                  <a:pt x="0" y="24997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96417" y="2345905"/>
            <a:ext cx="16315870" cy="2544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CONSIDERATIONS BEFORE SIGNING A LEASE: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2618" y="8078111"/>
            <a:ext cx="4096919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DECIDING WHEN TO SIGN A LEASE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11618" y="8078111"/>
            <a:ext cx="4096919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LEASE REVIEWS:  FREE FOR MSU STUDENTS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4424" y="8166735"/>
            <a:ext cx="5725566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FFFFF"/>
                </a:solidFill>
                <a:latin typeface="Barlow SemiCondensed"/>
              </a:rPr>
              <a:t>LOCATION: IMPLICATIONS &amp; AVAILABLE RESOURCES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2005" y="3845421"/>
            <a:ext cx="1963554" cy="1963554"/>
          </a:xfrm>
          <a:custGeom>
            <a:avLst/>
            <a:gdLst/>
            <a:ahLst/>
            <a:cxnLst/>
            <a:rect l="l" t="t" r="r" b="b"/>
            <a:pathLst>
              <a:path w="1963554" h="1963554">
                <a:moveTo>
                  <a:pt x="0" y="0"/>
                </a:moveTo>
                <a:lnTo>
                  <a:pt x="1963555" y="0"/>
                </a:lnTo>
                <a:lnTo>
                  <a:pt x="1963555" y="1963554"/>
                </a:lnTo>
                <a:lnTo>
                  <a:pt x="0" y="1963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764542" y="6902620"/>
            <a:ext cx="2109709" cy="1518991"/>
          </a:xfrm>
          <a:custGeom>
            <a:avLst/>
            <a:gdLst/>
            <a:ahLst/>
            <a:cxnLst/>
            <a:rect l="l" t="t" r="r" b="b"/>
            <a:pathLst>
              <a:path w="2109709" h="1518991">
                <a:moveTo>
                  <a:pt x="0" y="0"/>
                </a:moveTo>
                <a:lnTo>
                  <a:pt x="2109710" y="0"/>
                </a:lnTo>
                <a:lnTo>
                  <a:pt x="2109710" y="1518990"/>
                </a:lnTo>
                <a:lnTo>
                  <a:pt x="0" y="15189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497649" y="4125234"/>
            <a:ext cx="2646351" cy="1683741"/>
          </a:xfrm>
          <a:custGeom>
            <a:avLst/>
            <a:gdLst/>
            <a:ahLst/>
            <a:cxnLst/>
            <a:rect l="l" t="t" r="r" b="b"/>
            <a:pathLst>
              <a:path w="2646351" h="1683741">
                <a:moveTo>
                  <a:pt x="0" y="0"/>
                </a:moveTo>
                <a:lnTo>
                  <a:pt x="2646351" y="0"/>
                </a:lnTo>
                <a:lnTo>
                  <a:pt x="2646351" y="1683741"/>
                </a:lnTo>
                <a:lnTo>
                  <a:pt x="0" y="16837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151070" y="4075033"/>
            <a:ext cx="2367023" cy="1784143"/>
          </a:xfrm>
          <a:custGeom>
            <a:avLst/>
            <a:gdLst/>
            <a:ahLst/>
            <a:cxnLst/>
            <a:rect l="l" t="t" r="r" b="b"/>
            <a:pathLst>
              <a:path w="2367023" h="1784143">
                <a:moveTo>
                  <a:pt x="0" y="0"/>
                </a:moveTo>
                <a:lnTo>
                  <a:pt x="2367023" y="0"/>
                </a:lnTo>
                <a:lnTo>
                  <a:pt x="2367023" y="1784143"/>
                </a:lnTo>
                <a:lnTo>
                  <a:pt x="0" y="17841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769771" y="6551137"/>
            <a:ext cx="2006575" cy="1991526"/>
          </a:xfrm>
          <a:custGeom>
            <a:avLst/>
            <a:gdLst/>
            <a:ahLst/>
            <a:cxnLst/>
            <a:rect l="l" t="t" r="r" b="b"/>
            <a:pathLst>
              <a:path w="2006575" h="1991526">
                <a:moveTo>
                  <a:pt x="0" y="0"/>
                </a:moveTo>
                <a:lnTo>
                  <a:pt x="2006575" y="0"/>
                </a:lnTo>
                <a:lnTo>
                  <a:pt x="2006575" y="1991526"/>
                </a:lnTo>
                <a:lnTo>
                  <a:pt x="0" y="19915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087360" y="6661659"/>
            <a:ext cx="2384792" cy="1881005"/>
          </a:xfrm>
          <a:custGeom>
            <a:avLst/>
            <a:gdLst/>
            <a:ahLst/>
            <a:cxnLst/>
            <a:rect l="l" t="t" r="r" b="b"/>
            <a:pathLst>
              <a:path w="2384792" h="1881005">
                <a:moveTo>
                  <a:pt x="0" y="0"/>
                </a:moveTo>
                <a:lnTo>
                  <a:pt x="2384791" y="0"/>
                </a:lnTo>
                <a:lnTo>
                  <a:pt x="2384791" y="1881004"/>
                </a:lnTo>
                <a:lnTo>
                  <a:pt x="0" y="18810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396417" y="2326855"/>
            <a:ext cx="16781198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799">
                <a:solidFill>
                  <a:srgbClr val="7BBD00"/>
                </a:solidFill>
                <a:latin typeface="Barlow SemiCondensed Bold"/>
              </a:rPr>
              <a:t>COMMON ISSUES DURING TENANCY: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6006057"/>
            <a:ext cx="3764542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MAINTENANCE &amp; HABITABILITY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37126" y="8727014"/>
            <a:ext cx="3764542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KEEPING RECORDS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38553" y="6009175"/>
            <a:ext cx="3764542" cy="185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LEASE BREAKS, SUBLETTING, &amp; ROOMMATE ASSIGNMENT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2310" y="6114892"/>
            <a:ext cx="3764542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RIGHTS &amp; LIABILITIES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90787" y="8742688"/>
            <a:ext cx="3764542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ROOMMATES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97484" y="8727014"/>
            <a:ext cx="3764542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FFFFFF"/>
                </a:solidFill>
                <a:latin typeface="Barlow SemiCondensed"/>
              </a:rPr>
              <a:t>SECURITY DEPOSIT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96417" y="2345905"/>
            <a:ext cx="16781198" cy="2544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ASK THE EXPERTS:</a:t>
            </a:r>
          </a:p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TIME FOR GENERAL QUESTIONS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417" y="5109424"/>
            <a:ext cx="16128963" cy="270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LAURIN GIERMAN, MSU SPARTAN FAMILY CONNECTIONS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DAVID MEYERS, ASMSU STUDENT LEGAL SERVICES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SUCHITRA WEBSTER, MSU COMMUNITY &amp; STUDENT RELATIONS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96417" y="2197772"/>
            <a:ext cx="16781198" cy="130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AVAILABLE RESOURCES: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1859" y="3591520"/>
            <a:ext cx="16919006" cy="613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Barlow SemiCondensed Semi-Bold"/>
                <a:hlinkClick r:id="rId7" tooltip="https://spartanexperiences.msu.edu/housing/housing-fair.html"/>
              </a:rPr>
              <a:t>OFF-CAMPUS HOUSING FAIR</a:t>
            </a:r>
          </a:p>
          <a:p>
            <a:pPr marL="1554480" lvl="2" indent="-518160">
              <a:lnSpc>
                <a:spcPts val="5400"/>
              </a:lnSpc>
              <a:buFont typeface="Arial"/>
              <a:buChar char="⚬"/>
            </a:pPr>
            <a:r>
              <a:rPr lang="en-US" sz="3600">
                <a:solidFill>
                  <a:srgbClr val="FFFFFF"/>
                </a:solidFill>
                <a:latin typeface="Barlow SemiCondensed Semi-Bold"/>
              </a:rPr>
              <a:t>WEDNESDAY, 11/1  |  11 AM TO 4 PM @UNION 2ND FLOOR BALLROOM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Barlow SemiCondensed Semi-Bold"/>
                <a:hlinkClick r:id="rId8" tooltip="https://offcampushousing.msu.edu"/>
              </a:rPr>
              <a:t>MSU SPONSORED OFF-CAMPUS HOUSING WEBSITE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Barlow SemiCondensed Semi-Bold"/>
                <a:hlinkClick r:id="rId9" tooltip="http://www.collegelifeel.msu.edu/spartan-off-campus-living-guide"/>
              </a:rPr>
              <a:t>MSU OFF-CAMPUS LIFE: SPARTAN GUIDE TO OFF CAMPUS LIVING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Barlow SemiCondensed Semi-Bold"/>
                <a:hlinkClick r:id="rId10" tooltip="http://studentlegalservices.com/index.html"/>
              </a:rPr>
              <a:t>ASMSU STUDENT LEGAL SERVICES</a:t>
            </a:r>
          </a:p>
          <a:p>
            <a:pPr marL="1036320" lvl="1" indent="-518160">
              <a:lnSpc>
                <a:spcPts val="7200"/>
              </a:lnSpc>
              <a:buFont typeface="Arial"/>
              <a:buChar char="•"/>
            </a:pPr>
            <a:r>
              <a:rPr lang="en-US" sz="4800" u="sng">
                <a:solidFill>
                  <a:srgbClr val="FFFFFF"/>
                </a:solidFill>
                <a:latin typeface="Barlow SemiCondensed Semi-Bold"/>
                <a:hlinkClick r:id="rId11" tooltip="https://parents.msu.edu"/>
              </a:rPr>
              <a:t>SPARTAN FAMILY CONNECTIONS</a:t>
            </a:r>
          </a:p>
          <a:p>
            <a:pPr>
              <a:lnSpc>
                <a:spcPts val="7200"/>
              </a:lnSpc>
            </a:pPr>
            <a:endParaRPr lang="en-US" sz="4800" u="sng">
              <a:solidFill>
                <a:srgbClr val="FFFFFF"/>
              </a:solidFill>
              <a:latin typeface="Barlow SemiCondensed Semi-Bold"/>
              <a:hlinkClick r:id="rId11" tooltip="https://parents.msu.ed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8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2205990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18288000" y="5875020"/>
                </a:moveTo>
                <a:lnTo>
                  <a:pt x="0" y="587502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87502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348" y="1390200"/>
            <a:ext cx="774730" cy="77473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9A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417" y="1390200"/>
            <a:ext cx="774730" cy="774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B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920822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515669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8" y="0"/>
                </a:lnTo>
                <a:lnTo>
                  <a:pt x="338478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10517" y="690222"/>
            <a:ext cx="338478" cy="338478"/>
          </a:xfrm>
          <a:custGeom>
            <a:avLst/>
            <a:gdLst/>
            <a:ahLst/>
            <a:cxnLst/>
            <a:rect l="l" t="t" r="r" b="b"/>
            <a:pathLst>
              <a:path w="338478" h="338478">
                <a:moveTo>
                  <a:pt x="0" y="0"/>
                </a:moveTo>
                <a:lnTo>
                  <a:pt x="338477" y="0"/>
                </a:lnTo>
                <a:lnTo>
                  <a:pt x="338477" y="338478"/>
                </a:lnTo>
                <a:lnTo>
                  <a:pt x="0" y="338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96417" y="2197772"/>
            <a:ext cx="16781198" cy="130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9799">
                <a:solidFill>
                  <a:srgbClr val="7BBD00"/>
                </a:solidFill>
                <a:latin typeface="Barlow SemiCondensed Bold"/>
              </a:rPr>
              <a:t>THANK YOU!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06793" y="5143500"/>
            <a:ext cx="4674414" cy="4674414"/>
            <a:chOff x="0" y="0"/>
            <a:chExt cx="6232552" cy="6232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32552" cy="6232552"/>
            </a:xfrm>
            <a:custGeom>
              <a:avLst/>
              <a:gdLst/>
              <a:ahLst/>
              <a:cxnLst/>
              <a:rect l="l" t="t" r="r" b="b"/>
              <a:pathLst>
                <a:path w="6232552" h="6232552">
                  <a:moveTo>
                    <a:pt x="0" y="0"/>
                  </a:moveTo>
                  <a:lnTo>
                    <a:pt x="6232552" y="0"/>
                  </a:lnTo>
                  <a:lnTo>
                    <a:pt x="6232552" y="6232552"/>
                  </a:lnTo>
                  <a:lnTo>
                    <a:pt x="0" y="6232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96417" y="3361091"/>
            <a:ext cx="15288491" cy="270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4800">
                <a:solidFill>
                  <a:srgbClr val="FFFFFF"/>
                </a:solidFill>
                <a:latin typeface="Barlow SemiCondensed Semi-Bold"/>
              </a:rPr>
              <a:t>PLEASE COMPLETE OUR BRIEF SURVEY TO BETTER INFORM FUTURE WEBINARS. </a:t>
            </a:r>
          </a:p>
          <a:p>
            <a:pPr>
              <a:lnSpc>
                <a:spcPts val="7200"/>
              </a:lnSpc>
            </a:pPr>
            <a:endParaRPr lang="en-US" sz="4800">
              <a:solidFill>
                <a:srgbClr val="FFFFFF"/>
              </a:solidFill>
              <a:latin typeface="Barlow SemiCondensed Semi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Barlow SemiCondensed Semi-Bold</vt:lpstr>
      <vt:lpstr>Barlow SemiCondensed Bold</vt:lpstr>
      <vt:lpstr>Barlow SemiCondensed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Campus Webinar - Spartan Families</dc:title>
  <dc:creator>Krause, Elizabeth</dc:creator>
  <cp:lastModifiedBy>Krause, Elizabeth</cp:lastModifiedBy>
  <cp:revision>1</cp:revision>
  <dcterms:created xsi:type="dcterms:W3CDTF">2006-08-16T00:00:00Z</dcterms:created>
  <dcterms:modified xsi:type="dcterms:W3CDTF">2023-10-19T19:10:14Z</dcterms:modified>
  <dc:identifier>DAFxhhJCZLk</dc:identifier>
</cp:coreProperties>
</file>